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614" r:id="rId3"/>
    <p:sldId id="615" r:id="rId4"/>
    <p:sldId id="616" r:id="rId5"/>
    <p:sldId id="617" r:id="rId6"/>
    <p:sldId id="280" r:id="rId7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5" userDrawn="1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D828"/>
    <a:srgbClr val="404040"/>
    <a:srgbClr val="5C707B"/>
    <a:srgbClr val="EFEFEF"/>
    <a:srgbClr val="989898"/>
    <a:srgbClr val="D6DE21"/>
    <a:srgbClr val="ECE28B"/>
    <a:srgbClr val="050606"/>
    <a:srgbClr val="000000"/>
    <a:srgbClr val="CDC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2398" autoAdjust="0"/>
  </p:normalViewPr>
  <p:slideViewPr>
    <p:cSldViewPr showGuides="1">
      <p:cViewPr varScale="1">
        <p:scale>
          <a:sx n="140" d="100"/>
          <a:sy n="140" d="100"/>
        </p:scale>
        <p:origin x="786" y="102"/>
      </p:cViewPr>
      <p:guideLst>
        <p:guide pos="385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2E6147-132B-4A77-AA3C-2113BBB312B6}" type="datetimeFigureOut">
              <a:rPr lang="pt-BR" smtClean="0"/>
              <a:t>13/02/2025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8CC56B-3D53-483E-9D89-1CBE0DFE3E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9631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Humanittare Consultoria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Conectando os pontos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always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efficient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always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</a:t>
            </a:r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ahead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CC56B-3D53-483E-9D89-1CBE0DFE3E02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2775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CC56B-3D53-483E-9D89-1CBE0DFE3E02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0737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E9424-0C9B-A9B9-7660-C3184FE5B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201B21F-578B-BA0F-19C0-E28CE76D66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0B026D7-DE95-E0CD-A70E-A9F2D0501C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32AE578-8F49-D514-8E58-DA0044A0BA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CC56B-3D53-483E-9D89-1CBE0DFE3E0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419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4949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59D930B-53A6-42CF-9AD5-E5DC1C9F29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792" y="165006"/>
            <a:ext cx="360710" cy="36071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888C28D-43A8-3D23-C556-FF0E36267D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lum bright="4000"/>
          </a:blip>
          <a:srcRect l="16080" b="40928"/>
          <a:stretch/>
        </p:blipFill>
        <p:spPr>
          <a:xfrm>
            <a:off x="21352" y="1347614"/>
            <a:ext cx="5076056" cy="379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3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5" userDrawn="1">
          <p15:clr>
            <a:srgbClr val="F26B43"/>
          </p15:clr>
        </p15:guide>
        <p15:guide id="2" pos="3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umanittare.com.br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channel/UCPXXXLY0NIkGhgio7ZK7zFA" TargetMode="External"/><Relationship Id="rId4" Type="http://schemas.openxmlformats.org/officeDocument/2006/relationships/hyperlink" Target="http://www.instagram.com/humanittar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9093E01-D54A-4470-B134-7E93B71F48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307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1B80DC7C-A9EF-87B2-32E2-BE6AD90ECA2D}"/>
              </a:ext>
            </a:extLst>
          </p:cNvPr>
          <p:cNvSpPr txBox="1"/>
          <p:nvPr/>
        </p:nvSpPr>
        <p:spPr>
          <a:xfrm>
            <a:off x="621084" y="484188"/>
            <a:ext cx="7767339" cy="541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pt-BR" sz="4000" b="1" dirty="0">
                <a:solidFill>
                  <a:srgbClr val="F3D82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ÁREA DE TECNOLOGIA 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AB950281-93E4-4A38-94E3-523515BB46CE}"/>
              </a:ext>
            </a:extLst>
          </p:cNvPr>
          <p:cNvSpPr txBox="1"/>
          <p:nvPr/>
        </p:nvSpPr>
        <p:spPr>
          <a:xfrm>
            <a:off x="467544" y="1131590"/>
            <a:ext cx="85876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A ÁREA DE TECNOLOGIA</a:t>
            </a:r>
            <a:r>
              <a:rPr lang="pt-BR" sz="1600" dirty="0"/>
              <a:t> da </a:t>
            </a:r>
            <a:r>
              <a:rPr lang="pt-BR" sz="1600" b="1" dirty="0" err="1"/>
              <a:t>Humanittare</a:t>
            </a:r>
            <a:r>
              <a:rPr lang="pt-BR" sz="1600" dirty="0"/>
              <a:t> é organizada em </a:t>
            </a:r>
            <a:r>
              <a:rPr lang="pt-BR" sz="1600" b="1" dirty="0"/>
              <a:t>três blocos internos</a:t>
            </a:r>
            <a:r>
              <a:rPr lang="pt-BR" sz="1600" dirty="0"/>
              <a:t>, garantindo uma estrutura eficiente de </a:t>
            </a:r>
            <a:r>
              <a:rPr lang="pt-BR" sz="1600" b="1" dirty="0"/>
              <a:t>coordenação</a:t>
            </a:r>
            <a:r>
              <a:rPr lang="pt-BR" sz="1600" dirty="0"/>
              <a:t>, </a:t>
            </a:r>
            <a:r>
              <a:rPr lang="pt-BR" sz="1600" b="1" dirty="0"/>
              <a:t>comunicação</a:t>
            </a:r>
            <a:r>
              <a:rPr lang="pt-BR" sz="1600" dirty="0"/>
              <a:t> e </a:t>
            </a:r>
            <a:r>
              <a:rPr lang="pt-BR" sz="1600" b="1" dirty="0"/>
              <a:t>desempenho</a:t>
            </a:r>
            <a:r>
              <a:rPr lang="pt-BR" sz="1600" dirty="0"/>
              <a:t> para a equipe.</a:t>
            </a:r>
          </a:p>
          <a:p>
            <a:endParaRPr lang="pt-BR" sz="1600" dirty="0"/>
          </a:p>
          <a:p>
            <a:r>
              <a:rPr lang="pt-BR" sz="1600" dirty="0"/>
              <a:t>Cada área segue uma </a:t>
            </a:r>
            <a:r>
              <a:rPr lang="pt-BR" sz="1600" b="1" dirty="0"/>
              <a:t>topologia horizontal</a:t>
            </a:r>
            <a:r>
              <a:rPr lang="pt-BR" sz="1600" dirty="0"/>
              <a:t>, ajustada ao </a:t>
            </a:r>
            <a:r>
              <a:rPr lang="pt-BR" sz="1600" b="1" dirty="0"/>
              <a:t>nível de conhecimento</a:t>
            </a:r>
            <a:r>
              <a:rPr lang="pt-BR" sz="1600" dirty="0"/>
              <a:t> dos integrantes, promovendo uma </a:t>
            </a:r>
            <a:r>
              <a:rPr lang="pt-BR" sz="1600" b="1" dirty="0"/>
              <a:t>tomada de decisão colaborativa</a:t>
            </a:r>
            <a:r>
              <a:rPr lang="pt-BR" sz="1600" dirty="0"/>
              <a:t> e </a:t>
            </a:r>
            <a:r>
              <a:rPr lang="pt-BR" sz="1600" b="1" dirty="0"/>
              <a:t>dinâmica</a:t>
            </a:r>
            <a:r>
              <a:rPr lang="pt-BR" sz="1600" dirty="0"/>
              <a:t>.</a:t>
            </a:r>
            <a:br>
              <a:rPr lang="pt-BR" sz="1600" dirty="0"/>
            </a:br>
            <a:endParaRPr lang="pt-BR" sz="1600" dirty="0"/>
          </a:p>
          <a:p>
            <a:r>
              <a:rPr lang="pt-BR" sz="1600" dirty="0"/>
              <a:t>O papel de </a:t>
            </a:r>
            <a:r>
              <a:rPr lang="pt-BR" sz="1600" b="1" dirty="0"/>
              <a:t>HEAD</a:t>
            </a:r>
            <a:r>
              <a:rPr lang="pt-BR" sz="1600" dirty="0"/>
              <a:t> é </a:t>
            </a:r>
            <a:r>
              <a:rPr lang="pt-BR" sz="1600" b="1" dirty="0"/>
              <a:t>flexível</a:t>
            </a:r>
            <a:r>
              <a:rPr lang="pt-BR" sz="1600" dirty="0"/>
              <a:t> e varia conforme a </a:t>
            </a:r>
            <a:r>
              <a:rPr lang="pt-BR" sz="1600" b="1" dirty="0"/>
              <a:t>situação</a:t>
            </a:r>
            <a:r>
              <a:rPr lang="pt-BR" sz="1600" dirty="0"/>
              <a:t> ou </a:t>
            </a:r>
            <a:r>
              <a:rPr lang="pt-BR" sz="1600" b="1" dirty="0"/>
              <a:t>solução necessária</a:t>
            </a:r>
            <a:r>
              <a:rPr lang="pt-BR" sz="1600" dirty="0"/>
              <a:t>, garantindo maior </a:t>
            </a:r>
            <a:r>
              <a:rPr lang="pt-BR" sz="1600" b="1" dirty="0"/>
              <a:t>adaptabilidade</a:t>
            </a:r>
            <a:r>
              <a:rPr lang="pt-BR" sz="1600" dirty="0"/>
              <a:t>.</a:t>
            </a:r>
          </a:p>
          <a:p>
            <a:endParaRPr lang="pt-BR" sz="1600" dirty="0"/>
          </a:p>
          <a:p>
            <a:r>
              <a:rPr lang="pt-BR" sz="1600" dirty="0"/>
              <a:t>Além disso, todos os </a:t>
            </a:r>
            <a:r>
              <a:rPr lang="pt-BR" sz="1600" b="1" dirty="0"/>
              <a:t>membros possuem voz ativa</a:t>
            </a:r>
            <a:r>
              <a:rPr lang="pt-BR" sz="1600" dirty="0"/>
              <a:t>, e as </a:t>
            </a:r>
            <a:r>
              <a:rPr lang="pt-BR" sz="1600" b="1" dirty="0"/>
              <a:t>decisões são tomadas de forma colaborativa</a:t>
            </a:r>
            <a:r>
              <a:rPr lang="pt-BR" sz="1600" dirty="0"/>
              <a:t>, promovendo uma gestão mais </a:t>
            </a:r>
            <a:r>
              <a:rPr lang="pt-BR" sz="1600" b="1" dirty="0"/>
              <a:t>humanizada</a:t>
            </a:r>
            <a:r>
              <a:rPr lang="pt-BR" sz="1600" dirty="0"/>
              <a:t>, </a:t>
            </a:r>
            <a:r>
              <a:rPr lang="pt-BR" sz="1600" b="1" dirty="0"/>
              <a:t>comunicativa</a:t>
            </a:r>
            <a:r>
              <a:rPr lang="pt-BR" sz="1600" dirty="0"/>
              <a:t> e </a:t>
            </a:r>
            <a:r>
              <a:rPr lang="pt-BR" sz="1600" b="1" dirty="0"/>
              <a:t>participativa</a:t>
            </a:r>
            <a:r>
              <a:rPr lang="pt-BR" sz="1600" dirty="0"/>
              <a:t>.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D2D6DB6D-0811-0FC3-37F0-F255B5204115}"/>
              </a:ext>
            </a:extLst>
          </p:cNvPr>
          <p:cNvSpPr/>
          <p:nvPr/>
        </p:nvSpPr>
        <p:spPr>
          <a:xfrm>
            <a:off x="899592" y="4011910"/>
            <a:ext cx="1656184" cy="865838"/>
          </a:xfrm>
          <a:prstGeom prst="roundRect">
            <a:avLst/>
          </a:prstGeom>
          <a:ln>
            <a:solidFill>
              <a:srgbClr val="F3D82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ADAF6254-7798-5545-3C82-412087AA8173}"/>
              </a:ext>
            </a:extLst>
          </p:cNvPr>
          <p:cNvSpPr/>
          <p:nvPr/>
        </p:nvSpPr>
        <p:spPr>
          <a:xfrm>
            <a:off x="3676661" y="4011910"/>
            <a:ext cx="1656184" cy="865838"/>
          </a:xfrm>
          <a:prstGeom prst="roundRect">
            <a:avLst/>
          </a:prstGeom>
          <a:ln>
            <a:solidFill>
              <a:srgbClr val="F3D82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846C1A5A-5204-88CF-2838-6CD907DF856A}"/>
              </a:ext>
            </a:extLst>
          </p:cNvPr>
          <p:cNvSpPr/>
          <p:nvPr/>
        </p:nvSpPr>
        <p:spPr>
          <a:xfrm>
            <a:off x="6372200" y="4011910"/>
            <a:ext cx="1656184" cy="865838"/>
          </a:xfrm>
          <a:prstGeom prst="roundRect">
            <a:avLst/>
          </a:prstGeom>
          <a:ln>
            <a:solidFill>
              <a:srgbClr val="F3D82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45A1201-132D-9EC3-9381-8CE22D950321}"/>
              </a:ext>
            </a:extLst>
          </p:cNvPr>
          <p:cNvSpPr txBox="1"/>
          <p:nvPr/>
        </p:nvSpPr>
        <p:spPr>
          <a:xfrm>
            <a:off x="1448669" y="4155926"/>
            <a:ext cx="603051" cy="465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pt-B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E9718BC-BEAB-FCD8-74A3-E5C73290CEA3}"/>
              </a:ext>
            </a:extLst>
          </p:cNvPr>
          <p:cNvSpPr txBox="1"/>
          <p:nvPr/>
        </p:nvSpPr>
        <p:spPr>
          <a:xfrm>
            <a:off x="4211960" y="4155925"/>
            <a:ext cx="603051" cy="465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pt-B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DD8CD86-00B4-D86B-8C92-5114758C97A1}"/>
              </a:ext>
            </a:extLst>
          </p:cNvPr>
          <p:cNvSpPr txBox="1"/>
          <p:nvPr/>
        </p:nvSpPr>
        <p:spPr>
          <a:xfrm>
            <a:off x="7020272" y="4155924"/>
            <a:ext cx="603051" cy="465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pt-B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</a:t>
            </a:r>
          </a:p>
        </p:txBody>
      </p:sp>
    </p:spTree>
    <p:extLst>
      <p:ext uri="{BB962C8B-B14F-4D97-AF65-F5344CB8AC3E}">
        <p14:creationId xmlns:p14="http://schemas.microsoft.com/office/powerpoint/2010/main" val="4101185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7D024-4D46-157E-BC38-F705547F1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D8437F3F-C39E-FCEE-FFCC-876143326800}"/>
              </a:ext>
            </a:extLst>
          </p:cNvPr>
          <p:cNvSpPr txBox="1"/>
          <p:nvPr/>
        </p:nvSpPr>
        <p:spPr>
          <a:xfrm>
            <a:off x="611560" y="361636"/>
            <a:ext cx="7767339" cy="541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pt-BR" sz="4000" b="1" dirty="0">
                <a:solidFill>
                  <a:srgbClr val="F3D82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 TEAM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D8670579-C451-C3F8-6DF2-0AF8B0298F2C}"/>
              </a:ext>
            </a:extLst>
          </p:cNvPr>
          <p:cNvSpPr txBox="1"/>
          <p:nvPr/>
        </p:nvSpPr>
        <p:spPr>
          <a:xfrm>
            <a:off x="478808" y="879338"/>
            <a:ext cx="858762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A área de </a:t>
            </a:r>
            <a:r>
              <a:rPr lang="pt-BR" sz="1200" b="1" dirty="0"/>
              <a:t>DEV</a:t>
            </a:r>
            <a:r>
              <a:rPr lang="pt-BR" sz="1200" dirty="0"/>
              <a:t> é responsável pelo </a:t>
            </a:r>
            <a:r>
              <a:rPr lang="pt-BR" sz="1200" b="1" dirty="0"/>
              <a:t>desenvolvimento de novas aplicações</a:t>
            </a:r>
            <a:r>
              <a:rPr lang="pt-BR" sz="1200" dirty="0"/>
              <a:t>, </a:t>
            </a:r>
            <a:r>
              <a:rPr lang="pt-BR" sz="1200" b="1" dirty="0"/>
              <a:t>sites</a:t>
            </a:r>
            <a:r>
              <a:rPr lang="pt-BR" sz="1200" dirty="0"/>
              <a:t> e </a:t>
            </a:r>
            <a:r>
              <a:rPr lang="pt-BR" sz="1200" b="1" dirty="0"/>
              <a:t>ferramentas visuais (Front-</a:t>
            </a:r>
            <a:r>
              <a:rPr lang="pt-BR" sz="1200" b="1" dirty="0" err="1"/>
              <a:t>End</a:t>
            </a:r>
            <a:r>
              <a:rPr lang="pt-BR" sz="1200" b="1" dirty="0"/>
              <a:t>)</a:t>
            </a:r>
            <a:r>
              <a:rPr lang="pt-BR" sz="1200" dirty="0"/>
              <a:t>, garantindo toda a </a:t>
            </a:r>
            <a:r>
              <a:rPr lang="pt-BR" sz="1200" b="1" dirty="0"/>
              <a:t>lógica</a:t>
            </a:r>
            <a:r>
              <a:rPr lang="pt-BR" sz="1200" dirty="0"/>
              <a:t> e </a:t>
            </a:r>
            <a:r>
              <a:rPr lang="pt-BR" sz="1200" b="1" dirty="0"/>
              <a:t>segurança (Back-</a:t>
            </a:r>
            <a:r>
              <a:rPr lang="pt-BR" sz="1200" b="1" dirty="0" err="1"/>
              <a:t>End</a:t>
            </a:r>
            <a:r>
              <a:rPr lang="pt-BR" sz="1200" b="1" dirty="0"/>
              <a:t>)</a:t>
            </a:r>
            <a:r>
              <a:rPr lang="pt-BR" sz="1200" dirty="0"/>
              <a:t>. Além disso, é responsável pela </a:t>
            </a:r>
            <a:r>
              <a:rPr lang="pt-BR" sz="1200" b="1" dirty="0"/>
              <a:t>manutenção</a:t>
            </a:r>
            <a:r>
              <a:rPr lang="pt-BR" sz="1200" dirty="0"/>
              <a:t> dessas soluções, o que inclui a </a:t>
            </a:r>
            <a:r>
              <a:rPr lang="pt-BR" sz="1200" b="1" dirty="0"/>
              <a:t>gestão do banco de dados</a:t>
            </a:r>
            <a:r>
              <a:rPr lang="pt-BR" sz="1200" dirty="0"/>
              <a:t>, </a:t>
            </a:r>
            <a:r>
              <a:rPr lang="pt-BR" sz="1200" b="1" dirty="0"/>
              <a:t>monitoramento de servidores</a:t>
            </a:r>
            <a:r>
              <a:rPr lang="pt-BR" sz="1200" dirty="0"/>
              <a:t>, </a:t>
            </a:r>
            <a:r>
              <a:rPr lang="pt-BR" sz="1200" b="1" dirty="0"/>
              <a:t>otimização de rotinas</a:t>
            </a:r>
            <a:r>
              <a:rPr lang="pt-BR" sz="1200" dirty="0"/>
              <a:t> e a implementação de </a:t>
            </a:r>
            <a:r>
              <a:rPr lang="pt-BR" sz="1200" b="1" dirty="0"/>
              <a:t>novas features</a:t>
            </a:r>
            <a:r>
              <a:rPr lang="pt-BR" sz="1200" dirty="0"/>
              <a:t>.</a:t>
            </a:r>
          </a:p>
          <a:p>
            <a:endParaRPr lang="pt-BR" sz="1200" dirty="0"/>
          </a:p>
          <a:p>
            <a:r>
              <a:rPr lang="pt-BR" sz="1200" dirty="0"/>
              <a:t>Trabalha em constante </a:t>
            </a:r>
            <a:r>
              <a:rPr lang="pt-BR" sz="1200" b="1" dirty="0"/>
              <a:t>comunicação com a área de MIS</a:t>
            </a:r>
            <a:r>
              <a:rPr lang="pt-BR" sz="1200" dirty="0"/>
              <a:t> para garantir a </a:t>
            </a:r>
            <a:r>
              <a:rPr lang="pt-BR" sz="1200" b="1" dirty="0"/>
              <a:t>melhor estruturação do banco de dados</a:t>
            </a:r>
            <a:r>
              <a:rPr lang="pt-BR" sz="1200" dirty="0"/>
              <a:t>, facilitando a criação de </a:t>
            </a:r>
            <a:r>
              <a:rPr lang="pt-BR" sz="1200" b="1" dirty="0"/>
              <a:t>relatórios futuros</a:t>
            </a:r>
            <a:r>
              <a:rPr lang="pt-BR" sz="1200" dirty="0"/>
              <a:t> e integrando as informações às </a:t>
            </a:r>
            <a:r>
              <a:rPr lang="pt-BR" sz="1200" b="1" dirty="0"/>
              <a:t>aplicações web</a:t>
            </a:r>
            <a:r>
              <a:rPr lang="pt-BR" sz="1200" dirty="0"/>
              <a:t> e </a:t>
            </a:r>
            <a:r>
              <a:rPr lang="pt-BR" sz="1200" b="1" dirty="0"/>
              <a:t>SPA (Single Page </a:t>
            </a:r>
            <a:r>
              <a:rPr lang="pt-BR" sz="1200" b="1" dirty="0" err="1"/>
              <a:t>Application</a:t>
            </a:r>
            <a:r>
              <a:rPr lang="pt-BR" sz="1200" b="1" dirty="0"/>
              <a:t>)</a:t>
            </a:r>
            <a:r>
              <a:rPr lang="pt-BR" sz="1200" dirty="0"/>
              <a:t> voltadas para dispositivos móveis.</a:t>
            </a:r>
          </a:p>
          <a:p>
            <a:b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9C97C2BA-8EF4-88AF-4E85-AC8E8C9672E1}"/>
              </a:ext>
            </a:extLst>
          </p:cNvPr>
          <p:cNvSpPr/>
          <p:nvPr/>
        </p:nvSpPr>
        <p:spPr>
          <a:xfrm>
            <a:off x="1534118" y="2293011"/>
            <a:ext cx="5832648" cy="2714169"/>
          </a:xfrm>
          <a:prstGeom prst="roundRect">
            <a:avLst/>
          </a:prstGeom>
          <a:ln>
            <a:solidFill>
              <a:srgbClr val="F3D82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110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B386EF7-7508-7218-A8FD-2ECE9890BBA0}"/>
              </a:ext>
            </a:extLst>
          </p:cNvPr>
          <p:cNvSpPr txBox="1"/>
          <p:nvPr/>
        </p:nvSpPr>
        <p:spPr>
          <a:xfrm>
            <a:off x="3775793" y="2188449"/>
            <a:ext cx="1747739" cy="465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pt-BR" sz="1100" b="1" dirty="0">
                <a:solidFill>
                  <a:srgbClr val="F3D82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SKILLS DA ÁREA: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5AFB29E-2FFE-0735-EF3A-F464DFF1CB19}"/>
              </a:ext>
            </a:extLst>
          </p:cNvPr>
          <p:cNvSpPr txBox="1"/>
          <p:nvPr/>
        </p:nvSpPr>
        <p:spPr>
          <a:xfrm>
            <a:off x="1799257" y="2437026"/>
            <a:ext cx="1171750" cy="2572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 END: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NodeJS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Python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Asterisk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VBA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Laravel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Eloquent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Sequelize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Panda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Zend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E3BD14A-2C86-B9E2-F367-5245043C9C63}"/>
              </a:ext>
            </a:extLst>
          </p:cNvPr>
          <p:cNvSpPr txBox="1"/>
          <p:nvPr/>
        </p:nvSpPr>
        <p:spPr>
          <a:xfrm>
            <a:off x="3244308" y="2437026"/>
            <a:ext cx="1509077" cy="2403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FRONT END: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</a:t>
            </a: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Native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Typescript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Tailwind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Blade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Boostrap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HTML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Javascript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NextJs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VueJS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TKINTER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6E06CDB-CAA6-C4FC-87DF-83DB69E0531B}"/>
              </a:ext>
            </a:extLst>
          </p:cNvPr>
          <p:cNvSpPr txBox="1"/>
          <p:nvPr/>
        </p:nvSpPr>
        <p:spPr>
          <a:xfrm>
            <a:off x="4823592" y="2437026"/>
            <a:ext cx="1276015" cy="1218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CMS: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WordPress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Joomla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Drupal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D6C0445-5FBB-C71B-5E97-E34804D414E0}"/>
              </a:ext>
            </a:extLst>
          </p:cNvPr>
          <p:cNvSpPr txBox="1"/>
          <p:nvPr/>
        </p:nvSpPr>
        <p:spPr>
          <a:xfrm>
            <a:off x="6191745" y="2437027"/>
            <a:ext cx="1251482" cy="1049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VOIP: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Asterisk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SIP/PJSIP</a:t>
            </a:r>
          </a:p>
          <a:p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428A72D-88CC-FCC5-7597-C0063EDBEA34}"/>
              </a:ext>
            </a:extLst>
          </p:cNvPr>
          <p:cNvSpPr txBox="1"/>
          <p:nvPr/>
        </p:nvSpPr>
        <p:spPr>
          <a:xfrm>
            <a:off x="6214638" y="3410922"/>
            <a:ext cx="1237682" cy="138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Automação: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Puppeteer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VBScripts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Selenium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B9B5BBA-1756-DF96-0CEA-5D24D8BDF555}"/>
              </a:ext>
            </a:extLst>
          </p:cNvPr>
          <p:cNvSpPr txBox="1"/>
          <p:nvPr/>
        </p:nvSpPr>
        <p:spPr>
          <a:xfrm>
            <a:off x="4558455" y="3412663"/>
            <a:ext cx="1639408" cy="1895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Banco de Dados: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Mysql</a:t>
            </a: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MariaDB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SQLServer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MongoDB</a:t>
            </a: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PostgreSQL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Azure/Oracle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100" b="1" spc="-100" dirty="0" err="1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SQLite</a:t>
            </a:r>
            <a:r>
              <a:rPr lang="pt-BR" sz="1100" b="1" spc="-100" dirty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/Redis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pt-BR" sz="11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617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62976-1029-5C6F-25C0-2E2C159F4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285B523-9C1D-7F67-10FE-40FE77F9CA7B}"/>
              </a:ext>
            </a:extLst>
          </p:cNvPr>
          <p:cNvSpPr txBox="1"/>
          <p:nvPr/>
        </p:nvSpPr>
        <p:spPr>
          <a:xfrm>
            <a:off x="611560" y="361636"/>
            <a:ext cx="7767339" cy="541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pt-BR" sz="4000" b="1" dirty="0">
                <a:solidFill>
                  <a:srgbClr val="F3D82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 TEAM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68E4091-AF3C-2CB5-E629-FAFB9DCD931C}"/>
              </a:ext>
            </a:extLst>
          </p:cNvPr>
          <p:cNvSpPr txBox="1"/>
          <p:nvPr/>
        </p:nvSpPr>
        <p:spPr>
          <a:xfrm>
            <a:off x="478808" y="879338"/>
            <a:ext cx="85876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A área de </a:t>
            </a:r>
            <a:r>
              <a:rPr lang="pt-BR" sz="1200" b="1" dirty="0"/>
              <a:t>MIS (Management </a:t>
            </a:r>
            <a:r>
              <a:rPr lang="pt-BR" sz="1200" b="1" dirty="0" err="1"/>
              <a:t>Information</a:t>
            </a:r>
            <a:r>
              <a:rPr lang="pt-BR" sz="1200" b="1" dirty="0"/>
              <a:t> Systems)</a:t>
            </a:r>
            <a:r>
              <a:rPr lang="pt-BR" sz="1200" dirty="0"/>
              <a:t> é responsável pela </a:t>
            </a:r>
            <a:r>
              <a:rPr lang="pt-BR" sz="1200" b="1" dirty="0"/>
              <a:t>gestão</a:t>
            </a:r>
            <a:r>
              <a:rPr lang="pt-BR" sz="1200" dirty="0"/>
              <a:t>, </a:t>
            </a:r>
            <a:r>
              <a:rPr lang="pt-BR" sz="1200" b="1" dirty="0"/>
              <a:t>organização</a:t>
            </a:r>
            <a:r>
              <a:rPr lang="pt-BR" sz="1200" dirty="0"/>
              <a:t> e </a:t>
            </a:r>
            <a:r>
              <a:rPr lang="pt-BR" sz="1200" b="1" dirty="0"/>
              <a:t>análise dos dados</a:t>
            </a:r>
            <a:r>
              <a:rPr lang="pt-BR" sz="1200" dirty="0"/>
              <a:t> da empresa, garantindo a </a:t>
            </a:r>
            <a:r>
              <a:rPr lang="pt-BR" sz="1200" b="1" dirty="0"/>
              <a:t>estruturação eficiente</a:t>
            </a:r>
            <a:r>
              <a:rPr lang="pt-BR" sz="1200" dirty="0"/>
              <a:t> do </a:t>
            </a:r>
            <a:r>
              <a:rPr lang="pt-BR" sz="1200" b="1" dirty="0"/>
              <a:t>banco de dados</a:t>
            </a:r>
            <a:r>
              <a:rPr lang="pt-BR" sz="1200" dirty="0"/>
              <a:t> e a geração de </a:t>
            </a:r>
            <a:r>
              <a:rPr lang="pt-BR" sz="1200" b="1" dirty="0"/>
              <a:t>relatórios de sinistralidade</a:t>
            </a:r>
            <a:r>
              <a:rPr lang="pt-BR" sz="1200" dirty="0"/>
              <a:t>, </a:t>
            </a:r>
            <a:r>
              <a:rPr lang="pt-BR" sz="1200" b="1" dirty="0"/>
              <a:t>relatórios estratégicos</a:t>
            </a:r>
            <a:r>
              <a:rPr lang="pt-BR" sz="1200" dirty="0"/>
              <a:t> e </a:t>
            </a:r>
            <a:r>
              <a:rPr lang="pt-BR" sz="1200" b="1" dirty="0"/>
              <a:t>faturamento</a:t>
            </a:r>
            <a:r>
              <a:rPr lang="pt-BR" sz="1200" dirty="0"/>
              <a:t>. Atua na </a:t>
            </a:r>
            <a:r>
              <a:rPr lang="pt-BR" sz="1200" b="1" dirty="0"/>
              <a:t>extração</a:t>
            </a:r>
            <a:r>
              <a:rPr lang="pt-BR" sz="1200" dirty="0"/>
              <a:t>, </a:t>
            </a:r>
            <a:r>
              <a:rPr lang="pt-BR" sz="1200" b="1" dirty="0"/>
              <a:t>tratamento</a:t>
            </a:r>
            <a:r>
              <a:rPr lang="pt-BR" sz="1200" dirty="0"/>
              <a:t> e </a:t>
            </a:r>
            <a:r>
              <a:rPr lang="pt-BR" sz="1200" b="1" dirty="0"/>
              <a:t>disponibilização de informações</a:t>
            </a:r>
            <a:r>
              <a:rPr lang="pt-BR" sz="1200" dirty="0"/>
              <a:t> para apoiar a </a:t>
            </a:r>
            <a:r>
              <a:rPr lang="pt-BR" sz="1200" b="1" dirty="0"/>
              <a:t>tomada de decisão</a:t>
            </a:r>
            <a:r>
              <a:rPr lang="pt-BR" sz="1200" dirty="0"/>
              <a:t>, criando </a:t>
            </a:r>
            <a:r>
              <a:rPr lang="pt-BR" sz="1200" b="1" dirty="0"/>
              <a:t>dashboards</a:t>
            </a:r>
            <a:r>
              <a:rPr lang="pt-BR" sz="1200" dirty="0"/>
              <a:t>, </a:t>
            </a:r>
            <a:r>
              <a:rPr lang="pt-BR" sz="1200" b="1" dirty="0"/>
              <a:t>indicadores</a:t>
            </a:r>
            <a:r>
              <a:rPr lang="pt-BR" sz="1200" dirty="0"/>
              <a:t> e </a:t>
            </a:r>
            <a:r>
              <a:rPr lang="pt-BR" sz="1200" b="1" dirty="0"/>
              <a:t>insights</a:t>
            </a:r>
            <a:r>
              <a:rPr lang="pt-BR" sz="1200" dirty="0"/>
              <a:t> que auxiliam as demais áreas do negócio. Além disso, trabalha em conjunto com a </a:t>
            </a:r>
            <a:r>
              <a:rPr lang="pt-BR" sz="1200" b="1" dirty="0"/>
              <a:t>equipe de DEV</a:t>
            </a:r>
            <a:r>
              <a:rPr lang="pt-BR" sz="1200" dirty="0"/>
              <a:t> para otimizar a </a:t>
            </a:r>
            <a:r>
              <a:rPr lang="pt-BR" sz="1200" b="1" dirty="0"/>
              <a:t>modelagem de dados</a:t>
            </a:r>
            <a:r>
              <a:rPr lang="pt-BR" sz="1200" dirty="0"/>
              <a:t> e garantir que as </a:t>
            </a:r>
            <a:r>
              <a:rPr lang="pt-BR" sz="1200" b="1" dirty="0"/>
              <a:t>aplicações desenvolvidas</a:t>
            </a:r>
            <a:r>
              <a:rPr lang="pt-BR" sz="1200" dirty="0"/>
              <a:t> tenham </a:t>
            </a:r>
            <a:r>
              <a:rPr lang="pt-BR" sz="1200" b="1" dirty="0"/>
              <a:t>acesso rápido e seguro</a:t>
            </a:r>
            <a:r>
              <a:rPr lang="pt-BR" sz="1200" dirty="0"/>
              <a:t> às </a:t>
            </a:r>
            <a:r>
              <a:rPr lang="pt-BR" sz="1200" b="1" dirty="0"/>
              <a:t>informações necessárias</a:t>
            </a:r>
            <a:r>
              <a:rPr lang="pt-BR" sz="1200" dirty="0"/>
              <a:t>.</a:t>
            </a:r>
            <a:b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C66FA3C-5434-FE38-9F0C-69850AD7E937}"/>
              </a:ext>
            </a:extLst>
          </p:cNvPr>
          <p:cNvSpPr/>
          <p:nvPr/>
        </p:nvSpPr>
        <p:spPr>
          <a:xfrm>
            <a:off x="2123729" y="2283718"/>
            <a:ext cx="4824536" cy="2710037"/>
          </a:xfrm>
          <a:prstGeom prst="roundRect">
            <a:avLst/>
          </a:prstGeom>
          <a:ln>
            <a:solidFill>
              <a:srgbClr val="F3D82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D6508AE-F583-0E73-15C0-71AEE4600F75}"/>
              </a:ext>
            </a:extLst>
          </p:cNvPr>
          <p:cNvSpPr txBox="1"/>
          <p:nvPr/>
        </p:nvSpPr>
        <p:spPr>
          <a:xfrm>
            <a:off x="3690677" y="2207677"/>
            <a:ext cx="1861606" cy="474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pt-BR" sz="1400" b="1" dirty="0">
                <a:solidFill>
                  <a:srgbClr val="F3D82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SKILLS DA ÁREA: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6565AB1-6BCD-F771-925D-DA1DCFCE5355}"/>
              </a:ext>
            </a:extLst>
          </p:cNvPr>
          <p:cNvSpPr txBox="1"/>
          <p:nvPr/>
        </p:nvSpPr>
        <p:spPr>
          <a:xfrm>
            <a:off x="2270457" y="2571749"/>
            <a:ext cx="7486119" cy="2710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pt-BR" sz="1400" b="1" spc="-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Analise de Dados e Inteligência de negócios (BI)</a:t>
            </a:r>
          </a:p>
          <a:p>
            <a:pPr>
              <a:lnSpc>
                <a:spcPts val="3500"/>
              </a:lnSpc>
            </a:pPr>
            <a:r>
              <a:rPr lang="pt-BR" sz="1400" b="1" spc="-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Gestão de projetos</a:t>
            </a:r>
          </a:p>
          <a:p>
            <a:pPr>
              <a:lnSpc>
                <a:spcPts val="3500"/>
              </a:lnSpc>
            </a:pPr>
            <a:r>
              <a:rPr lang="pt-B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Gestão de Sistemas de Informação</a:t>
            </a:r>
          </a:p>
          <a:p>
            <a:pPr>
              <a:lnSpc>
                <a:spcPts val="3500"/>
              </a:lnSpc>
            </a:pPr>
            <a:r>
              <a:rPr lang="pt-BR" sz="1400" b="1" spc="-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Planejamento estratégico</a:t>
            </a:r>
          </a:p>
          <a:p>
            <a:pPr>
              <a:lnSpc>
                <a:spcPts val="3500"/>
              </a:lnSpc>
            </a:pPr>
            <a:r>
              <a:rPr lang="pt-BR" sz="1400" b="1" spc="-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Excel/</a:t>
            </a:r>
            <a:r>
              <a:rPr lang="pt-BR" sz="1400" b="1" spc="-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PowerBI</a:t>
            </a:r>
            <a:r>
              <a:rPr lang="pt-BR" sz="1400" b="1" spc="-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Avançado</a:t>
            </a:r>
          </a:p>
          <a:p>
            <a:pPr>
              <a:lnSpc>
                <a:spcPts val="3500"/>
              </a:lnSpc>
            </a:pPr>
            <a:endParaRPr lang="pt-BR" sz="14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457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68DF3-18DE-3211-960A-0AA856B4A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68C37C36-8769-3748-8CE5-7C5BCE4D74CE}"/>
              </a:ext>
            </a:extLst>
          </p:cNvPr>
          <p:cNvSpPr txBox="1"/>
          <p:nvPr/>
        </p:nvSpPr>
        <p:spPr>
          <a:xfrm>
            <a:off x="611560" y="361636"/>
            <a:ext cx="7767339" cy="541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pt-BR" sz="4000" b="1" dirty="0">
                <a:solidFill>
                  <a:srgbClr val="F3D82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I.T TEAM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7D2257E1-A86B-86CF-BC47-EE1638B00158}"/>
              </a:ext>
            </a:extLst>
          </p:cNvPr>
          <p:cNvSpPr txBox="1"/>
          <p:nvPr/>
        </p:nvSpPr>
        <p:spPr>
          <a:xfrm>
            <a:off x="478808" y="771550"/>
            <a:ext cx="85876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A área de </a:t>
            </a:r>
            <a:r>
              <a:rPr lang="pt-BR" sz="1200" b="1" dirty="0"/>
              <a:t>TI</a:t>
            </a:r>
            <a:r>
              <a:rPr lang="pt-BR" sz="1200" dirty="0"/>
              <a:t> é responsável pela gestão e manutenção de servidores, tanto em ambientes </a:t>
            </a:r>
            <a:r>
              <a:rPr lang="pt-BR" sz="1200" b="1" dirty="0"/>
              <a:t>Windows</a:t>
            </a:r>
            <a:r>
              <a:rPr lang="pt-BR" sz="1200" dirty="0"/>
              <a:t> quanto </a:t>
            </a:r>
            <a:r>
              <a:rPr lang="pt-BR" sz="1200" b="1" dirty="0"/>
              <a:t>Linux</a:t>
            </a:r>
            <a:r>
              <a:rPr lang="pt-BR" sz="1200" dirty="0"/>
              <a:t>, garantindo que aplicações e sites funcionem de forma estável e segura. Trabalha com servidores como </a:t>
            </a:r>
            <a:r>
              <a:rPr lang="pt-BR" sz="1200" b="1" dirty="0"/>
              <a:t>NGINX</a:t>
            </a:r>
            <a:r>
              <a:rPr lang="pt-BR" sz="1200" dirty="0"/>
              <a:t> e </a:t>
            </a:r>
            <a:r>
              <a:rPr lang="pt-BR" sz="1200" b="1" dirty="0"/>
              <a:t>Apache</a:t>
            </a:r>
            <a:r>
              <a:rPr lang="pt-BR" sz="1200" dirty="0"/>
              <a:t>, usados para hospedar sites, APIs e aplicações web, além de implementar soluções de </a:t>
            </a:r>
            <a:r>
              <a:rPr lang="pt-BR" sz="1200" b="1" dirty="0"/>
              <a:t>cache</a:t>
            </a:r>
            <a:r>
              <a:rPr lang="pt-BR" sz="1200" dirty="0"/>
              <a:t>, </a:t>
            </a:r>
            <a:r>
              <a:rPr lang="pt-BR" sz="1200" b="1" dirty="0"/>
              <a:t>balanceamento de carga</a:t>
            </a:r>
            <a:r>
              <a:rPr lang="pt-BR" sz="1200" dirty="0"/>
              <a:t> e ferramentas como o </a:t>
            </a:r>
            <a:r>
              <a:rPr lang="pt-BR" sz="1200" b="1" dirty="0" err="1"/>
              <a:t>Cloudflare</a:t>
            </a:r>
            <a:r>
              <a:rPr lang="pt-BR" sz="1200" dirty="0"/>
              <a:t>, que oferece otimização de desempenho, proteção contra </a:t>
            </a:r>
            <a:r>
              <a:rPr lang="pt-BR" sz="1200" b="1" dirty="0"/>
              <a:t>ataques </a:t>
            </a:r>
            <a:r>
              <a:rPr lang="pt-BR" sz="1200" b="1" dirty="0" err="1"/>
              <a:t>DDoS</a:t>
            </a:r>
            <a:r>
              <a:rPr lang="pt-BR" sz="1200" b="1" dirty="0"/>
              <a:t> </a:t>
            </a:r>
            <a:r>
              <a:rPr lang="pt-BR" sz="1200" dirty="0"/>
              <a:t>e segurança adicional.</a:t>
            </a:r>
          </a:p>
          <a:p>
            <a:endParaRPr lang="pt-BR" sz="1200" dirty="0"/>
          </a:p>
          <a:p>
            <a:r>
              <a:rPr lang="pt-BR" sz="1200" dirty="0"/>
              <a:t>Também cuida da segurança, configurando </a:t>
            </a:r>
            <a:r>
              <a:rPr lang="pt-BR" sz="1200" b="1" dirty="0"/>
              <a:t>certificados SSL</a:t>
            </a:r>
            <a:r>
              <a:rPr lang="pt-BR" sz="1200" dirty="0"/>
              <a:t>, </a:t>
            </a:r>
            <a:r>
              <a:rPr lang="pt-BR" sz="1200" b="1" dirty="0"/>
              <a:t>firewalls</a:t>
            </a:r>
            <a:r>
              <a:rPr lang="pt-BR" sz="1200" dirty="0"/>
              <a:t> e backups regulares para proteger os dados. Atua em parceria com as áreas de </a:t>
            </a:r>
            <a:r>
              <a:rPr lang="pt-BR" sz="1200" b="1" dirty="0"/>
              <a:t>DEV</a:t>
            </a:r>
            <a:r>
              <a:rPr lang="pt-BR" sz="1200" dirty="0"/>
              <a:t> e </a:t>
            </a:r>
            <a:r>
              <a:rPr lang="pt-BR" sz="1200" b="1" dirty="0"/>
              <a:t>MIS</a:t>
            </a:r>
            <a:r>
              <a:rPr lang="pt-BR" sz="1200" dirty="0"/>
              <a:t> para alinhar a estrutura dos servidores às necessidades de desenvolvimento, relatórios e aplicações web, garantindo acesso rápido e confiável às informações.</a:t>
            </a:r>
          </a:p>
          <a:p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04A857B8-70E6-6B9B-6454-E4564FEA564E}"/>
              </a:ext>
            </a:extLst>
          </p:cNvPr>
          <p:cNvSpPr/>
          <p:nvPr/>
        </p:nvSpPr>
        <p:spPr>
          <a:xfrm>
            <a:off x="1979712" y="2381893"/>
            <a:ext cx="5505853" cy="2566121"/>
          </a:xfrm>
          <a:prstGeom prst="roundRect">
            <a:avLst/>
          </a:prstGeom>
          <a:ln>
            <a:solidFill>
              <a:srgbClr val="F3D82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315BF66-003B-91EE-740A-F366875698C7}"/>
              </a:ext>
            </a:extLst>
          </p:cNvPr>
          <p:cNvSpPr txBox="1"/>
          <p:nvPr/>
        </p:nvSpPr>
        <p:spPr>
          <a:xfrm>
            <a:off x="3851920" y="2305852"/>
            <a:ext cx="2033451" cy="465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pt-BR" sz="1400" b="1" dirty="0">
                <a:solidFill>
                  <a:srgbClr val="F3D82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SKILLS DA ÁREA: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80CDBD6-F662-B23D-DA03-18B7CECB6CAE}"/>
              </a:ext>
            </a:extLst>
          </p:cNvPr>
          <p:cNvSpPr txBox="1"/>
          <p:nvPr/>
        </p:nvSpPr>
        <p:spPr>
          <a:xfrm>
            <a:off x="2306507" y="2598017"/>
            <a:ext cx="5505853" cy="2710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pt-BR" sz="1400" b="1" dirty="0"/>
              <a:t>Gestão de Servidores (Linux, Windows)</a:t>
            </a:r>
          </a:p>
          <a:p>
            <a:pPr>
              <a:lnSpc>
                <a:spcPts val="3500"/>
              </a:lnSpc>
            </a:pPr>
            <a:r>
              <a:rPr lang="pt-BR" sz="1400" b="1" spc="-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Segurança de infra , Monitoramento (</a:t>
            </a:r>
            <a:r>
              <a:rPr lang="pt-BR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Zabbix</a:t>
            </a:r>
            <a:r>
              <a:rPr lang="pt-B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, </a:t>
            </a:r>
            <a:r>
              <a:rPr lang="pt-BR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Grafana</a:t>
            </a:r>
            <a:r>
              <a:rPr lang="pt-B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, ou </a:t>
            </a:r>
            <a:r>
              <a:rPr lang="pt-BR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Prometheus</a:t>
            </a:r>
            <a:r>
              <a:rPr lang="pt-B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)</a:t>
            </a:r>
          </a:p>
          <a:p>
            <a:pPr>
              <a:lnSpc>
                <a:spcPts val="3500"/>
              </a:lnSpc>
            </a:pPr>
            <a:r>
              <a:rPr lang="pt-B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Backup e Recuperação</a:t>
            </a:r>
          </a:p>
          <a:p>
            <a:pPr>
              <a:lnSpc>
                <a:spcPts val="3500"/>
              </a:lnSpc>
            </a:pPr>
            <a:r>
              <a:rPr lang="pt-B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Rede e DNS</a:t>
            </a:r>
          </a:p>
          <a:p>
            <a:pPr>
              <a:lnSpc>
                <a:spcPts val="3500"/>
              </a:lnSpc>
            </a:pPr>
            <a:r>
              <a:rPr lang="pt-B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Cloud </a:t>
            </a:r>
            <a:r>
              <a:rPr lang="pt-BR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Computing</a:t>
            </a:r>
            <a:endParaRPr lang="pt-BR" sz="1400" b="1" spc="-1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3500"/>
              </a:lnSpc>
            </a:pPr>
            <a:endParaRPr lang="pt-BR" sz="1400" b="1" spc="-1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498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0658A800-59F5-4FD9-993A-AFFDCD2204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DCC40EF-0E61-4D7E-ABDA-A79530A5EB57}"/>
              </a:ext>
            </a:extLst>
          </p:cNvPr>
          <p:cNvSpPr txBox="1"/>
          <p:nvPr/>
        </p:nvSpPr>
        <p:spPr>
          <a:xfrm>
            <a:off x="990072" y="4155927"/>
            <a:ext cx="1709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hlinkClick r:id="rId3"/>
              </a:rPr>
              <a:t>www.humanittare.com.br</a:t>
            </a:r>
            <a:r>
              <a:rPr lang="pt-B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4D3FECE-931C-409E-B411-B5767BEE07F0}"/>
              </a:ext>
            </a:extLst>
          </p:cNvPr>
          <p:cNvSpPr txBox="1"/>
          <p:nvPr/>
        </p:nvSpPr>
        <p:spPr>
          <a:xfrm>
            <a:off x="3870392" y="4155926"/>
            <a:ext cx="2213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hlinkClick r:id="rId4"/>
              </a:rPr>
              <a:t>www.instagram.com/humanittare</a:t>
            </a:r>
            <a:r>
              <a:rPr lang="pt-B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D43E65A-F3F6-4C66-B926-5CEA6A5731F9}"/>
              </a:ext>
            </a:extLst>
          </p:cNvPr>
          <p:cNvSpPr txBox="1"/>
          <p:nvPr/>
        </p:nvSpPr>
        <p:spPr>
          <a:xfrm>
            <a:off x="6902515" y="4155926"/>
            <a:ext cx="2213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hlinkClick r:id="rId5"/>
              </a:rPr>
              <a:t>Youtube acesse: Humanittare</a:t>
            </a:r>
            <a:endParaRPr lang="pt-BR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B55973B-AE35-4C22-8C7D-BB65F7F96DC5}"/>
              </a:ext>
            </a:extLst>
          </p:cNvPr>
          <p:cNvSpPr txBox="1"/>
          <p:nvPr/>
        </p:nvSpPr>
        <p:spPr>
          <a:xfrm>
            <a:off x="0" y="451596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Avenida Paulista  |  Matriz São Paulo  |  Brasil</a:t>
            </a:r>
          </a:p>
          <a:p>
            <a:pPr algn="ctr"/>
            <a:r>
              <a:rPr lang="pt-B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+55 (11) 3075-2769</a:t>
            </a:r>
          </a:p>
        </p:txBody>
      </p:sp>
    </p:spTree>
    <p:extLst>
      <p:ext uri="{BB962C8B-B14F-4D97-AF65-F5344CB8AC3E}">
        <p14:creationId xmlns:p14="http://schemas.microsoft.com/office/powerpoint/2010/main" val="39676322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6772</TotalTime>
  <Words>634</Words>
  <Application>Microsoft Office PowerPoint</Application>
  <PresentationFormat>Apresentação na tela (16:9)</PresentationFormat>
  <Paragraphs>88</Paragraphs>
  <Slides>6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Arial</vt:lpstr>
      <vt:lpstr>Calibri</vt:lpstr>
      <vt:lpstr>Segoe UI Light</vt:lpstr>
      <vt:lpstr>Tahoma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David Aprigio</dc:creator>
  <cp:lastModifiedBy>Marcos Santiago</cp:lastModifiedBy>
  <cp:revision>630</cp:revision>
  <dcterms:created xsi:type="dcterms:W3CDTF">2016-09-27T14:32:35Z</dcterms:created>
  <dcterms:modified xsi:type="dcterms:W3CDTF">2025-02-13T14:59:14Z</dcterms:modified>
</cp:coreProperties>
</file>